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6" r:id="rId8"/>
    <p:sldId id="264" r:id="rId9"/>
    <p:sldId id="269" r:id="rId10"/>
    <p:sldId id="270" r:id="rId11"/>
    <p:sldId id="267" r:id="rId12"/>
    <p:sldId id="268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65" r:id="rId2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708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 u="heavy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 u="heavy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899" y="1681895"/>
            <a:ext cx="10828506" cy="412390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9371329" y="0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7998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2188189" y="3681729"/>
            <a:ext cx="0" cy="3176905"/>
          </a:xfrm>
          <a:custGeom>
            <a:avLst/>
            <a:gdLst/>
            <a:ahLst/>
            <a:cxnLst/>
            <a:rect l="l" t="t" r="r" b="b"/>
            <a:pathLst>
              <a:path h="3176904">
                <a:moveTo>
                  <a:pt x="0" y="0"/>
                </a:moveTo>
                <a:lnTo>
                  <a:pt x="0" y="3176903"/>
                </a:lnTo>
              </a:path>
            </a:pathLst>
          </a:custGeom>
          <a:ln w="9144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182099" y="0"/>
            <a:ext cx="3006725" cy="6858000"/>
          </a:xfrm>
          <a:custGeom>
            <a:avLst/>
            <a:gdLst/>
            <a:ahLst/>
            <a:cxnLst/>
            <a:rect l="l" t="t" r="r" b="b"/>
            <a:pathLst>
              <a:path w="3006725" h="6858000">
                <a:moveTo>
                  <a:pt x="3006725" y="0"/>
                </a:moveTo>
                <a:lnTo>
                  <a:pt x="2042795" y="0"/>
                </a:lnTo>
                <a:lnTo>
                  <a:pt x="0" y="6857998"/>
                </a:lnTo>
                <a:lnTo>
                  <a:pt x="3006725" y="6857998"/>
                </a:lnTo>
                <a:lnTo>
                  <a:pt x="3006725" y="0"/>
                </a:lnTo>
                <a:close/>
              </a:path>
            </a:pathLst>
          </a:custGeom>
          <a:solidFill>
            <a:srgbClr val="90C224">
              <a:alpha val="2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603739" y="0"/>
            <a:ext cx="2587625" cy="6858000"/>
          </a:xfrm>
          <a:custGeom>
            <a:avLst/>
            <a:gdLst/>
            <a:ahLst/>
            <a:cxnLst/>
            <a:rect l="l" t="t" r="r" b="b"/>
            <a:pathLst>
              <a:path w="2587625" h="6858000">
                <a:moveTo>
                  <a:pt x="2587625" y="0"/>
                </a:moveTo>
                <a:lnTo>
                  <a:pt x="0" y="0"/>
                </a:lnTo>
                <a:lnTo>
                  <a:pt x="1208404" y="6857998"/>
                </a:lnTo>
                <a:lnTo>
                  <a:pt x="2587625" y="6857998"/>
                </a:lnTo>
                <a:lnTo>
                  <a:pt x="2587625" y="0"/>
                </a:lnTo>
                <a:close/>
              </a:path>
            </a:pathLst>
          </a:custGeom>
          <a:solidFill>
            <a:srgbClr val="90C224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931909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60090" y="0"/>
                </a:moveTo>
                <a:lnTo>
                  <a:pt x="0" y="3809998"/>
                </a:lnTo>
                <a:lnTo>
                  <a:pt x="3260090" y="3809998"/>
                </a:lnTo>
                <a:lnTo>
                  <a:pt x="3260090" y="0"/>
                </a:lnTo>
                <a:close/>
              </a:path>
            </a:pathLst>
          </a:custGeom>
          <a:solidFill>
            <a:srgbClr val="529F1F">
              <a:alpha val="7176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9337674" y="0"/>
            <a:ext cx="2851150" cy="6858000"/>
          </a:xfrm>
          <a:custGeom>
            <a:avLst/>
            <a:gdLst/>
            <a:ahLst/>
            <a:cxnLst/>
            <a:rect l="l" t="t" r="r" b="b"/>
            <a:pathLst>
              <a:path w="2851150" h="6858000">
                <a:moveTo>
                  <a:pt x="2851150" y="0"/>
                </a:moveTo>
                <a:lnTo>
                  <a:pt x="0" y="0"/>
                </a:lnTo>
                <a:lnTo>
                  <a:pt x="2467609" y="6857998"/>
                </a:lnTo>
                <a:lnTo>
                  <a:pt x="2851150" y="6857998"/>
                </a:lnTo>
                <a:lnTo>
                  <a:pt x="2851150" y="0"/>
                </a:lnTo>
                <a:close/>
              </a:path>
            </a:pathLst>
          </a:custGeom>
          <a:solidFill>
            <a:srgbClr val="3D7817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897869" y="0"/>
            <a:ext cx="1290955" cy="6858000"/>
          </a:xfrm>
          <a:custGeom>
            <a:avLst/>
            <a:gdLst/>
            <a:ahLst/>
            <a:cxnLst/>
            <a:rect l="l" t="t" r="r" b="b"/>
            <a:pathLst>
              <a:path w="1290954" h="6858000">
                <a:moveTo>
                  <a:pt x="1290954" y="0"/>
                </a:moveTo>
                <a:lnTo>
                  <a:pt x="1019175" y="0"/>
                </a:lnTo>
                <a:lnTo>
                  <a:pt x="0" y="6857998"/>
                </a:lnTo>
                <a:lnTo>
                  <a:pt x="1290954" y="6857998"/>
                </a:lnTo>
                <a:lnTo>
                  <a:pt x="1290954" y="0"/>
                </a:lnTo>
                <a:close/>
              </a:path>
            </a:pathLst>
          </a:custGeom>
          <a:solidFill>
            <a:srgbClr val="BDE26F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940414" y="0"/>
            <a:ext cx="1247775" cy="6858000"/>
          </a:xfrm>
          <a:custGeom>
            <a:avLst/>
            <a:gdLst/>
            <a:ahLst/>
            <a:cxnLst/>
            <a:rect l="l" t="t" r="r" b="b"/>
            <a:pathLst>
              <a:path w="1247775" h="6858000">
                <a:moveTo>
                  <a:pt x="1247775" y="0"/>
                </a:moveTo>
                <a:lnTo>
                  <a:pt x="0" y="0"/>
                </a:lnTo>
                <a:lnTo>
                  <a:pt x="1107439" y="6857998"/>
                </a:lnTo>
                <a:lnTo>
                  <a:pt x="1247775" y="6857998"/>
                </a:lnTo>
                <a:lnTo>
                  <a:pt x="1247775" y="0"/>
                </a:lnTo>
                <a:close/>
              </a:path>
            </a:pathLst>
          </a:custGeom>
          <a:solidFill>
            <a:srgbClr val="90C224">
              <a:alpha val="6470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0372089" y="3590290"/>
            <a:ext cx="1816735" cy="3267710"/>
          </a:xfrm>
          <a:custGeom>
            <a:avLst/>
            <a:gdLst/>
            <a:ahLst/>
            <a:cxnLst/>
            <a:rect l="l" t="t" r="r" b="b"/>
            <a:pathLst>
              <a:path w="1816734" h="3267709">
                <a:moveTo>
                  <a:pt x="1816734" y="0"/>
                </a:moveTo>
                <a:lnTo>
                  <a:pt x="0" y="3267708"/>
                </a:lnTo>
                <a:lnTo>
                  <a:pt x="1816734" y="3267708"/>
                </a:lnTo>
                <a:lnTo>
                  <a:pt x="1816734" y="0"/>
                </a:lnTo>
                <a:close/>
              </a:path>
            </a:pathLst>
          </a:custGeom>
          <a:solidFill>
            <a:srgbClr val="90C224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 u="heavy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1330" y="0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7998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2188189" y="3681729"/>
            <a:ext cx="0" cy="3176905"/>
          </a:xfrm>
          <a:custGeom>
            <a:avLst/>
            <a:gdLst/>
            <a:ahLst/>
            <a:cxnLst/>
            <a:rect l="l" t="t" r="r" b="b"/>
            <a:pathLst>
              <a:path h="3176904">
                <a:moveTo>
                  <a:pt x="0" y="0"/>
                </a:moveTo>
                <a:lnTo>
                  <a:pt x="0" y="3176903"/>
                </a:lnTo>
              </a:path>
            </a:pathLst>
          </a:custGeom>
          <a:ln w="9144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2099" y="0"/>
            <a:ext cx="3006725" cy="6858000"/>
          </a:xfrm>
          <a:custGeom>
            <a:avLst/>
            <a:gdLst/>
            <a:ahLst/>
            <a:cxnLst/>
            <a:rect l="l" t="t" r="r" b="b"/>
            <a:pathLst>
              <a:path w="3006725" h="6858000">
                <a:moveTo>
                  <a:pt x="3006725" y="0"/>
                </a:moveTo>
                <a:lnTo>
                  <a:pt x="2042795" y="0"/>
                </a:lnTo>
                <a:lnTo>
                  <a:pt x="0" y="6857998"/>
                </a:lnTo>
                <a:lnTo>
                  <a:pt x="3006725" y="6857998"/>
                </a:lnTo>
                <a:lnTo>
                  <a:pt x="3006725" y="0"/>
                </a:lnTo>
                <a:close/>
              </a:path>
            </a:pathLst>
          </a:custGeom>
          <a:solidFill>
            <a:srgbClr val="90C224">
              <a:alpha val="2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3739" y="0"/>
            <a:ext cx="2587625" cy="6858000"/>
          </a:xfrm>
          <a:custGeom>
            <a:avLst/>
            <a:gdLst/>
            <a:ahLst/>
            <a:cxnLst/>
            <a:rect l="l" t="t" r="r" b="b"/>
            <a:pathLst>
              <a:path w="2587625" h="6858000">
                <a:moveTo>
                  <a:pt x="2587625" y="0"/>
                </a:moveTo>
                <a:lnTo>
                  <a:pt x="0" y="0"/>
                </a:lnTo>
                <a:lnTo>
                  <a:pt x="1208404" y="6857998"/>
                </a:lnTo>
                <a:lnTo>
                  <a:pt x="2587625" y="6857998"/>
                </a:lnTo>
                <a:lnTo>
                  <a:pt x="2587625" y="0"/>
                </a:lnTo>
                <a:close/>
              </a:path>
            </a:pathLst>
          </a:custGeom>
          <a:solidFill>
            <a:srgbClr val="90C224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1909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60090" y="0"/>
                </a:moveTo>
                <a:lnTo>
                  <a:pt x="0" y="3809998"/>
                </a:lnTo>
                <a:lnTo>
                  <a:pt x="3260090" y="3809998"/>
                </a:lnTo>
                <a:lnTo>
                  <a:pt x="3260090" y="0"/>
                </a:lnTo>
                <a:close/>
              </a:path>
            </a:pathLst>
          </a:custGeom>
          <a:solidFill>
            <a:srgbClr val="529F1F">
              <a:alpha val="7176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674" y="0"/>
            <a:ext cx="2851150" cy="6858000"/>
          </a:xfrm>
          <a:custGeom>
            <a:avLst/>
            <a:gdLst/>
            <a:ahLst/>
            <a:cxnLst/>
            <a:rect l="l" t="t" r="r" b="b"/>
            <a:pathLst>
              <a:path w="2851150" h="6858000">
                <a:moveTo>
                  <a:pt x="2851150" y="0"/>
                </a:moveTo>
                <a:lnTo>
                  <a:pt x="0" y="0"/>
                </a:lnTo>
                <a:lnTo>
                  <a:pt x="2467609" y="6857998"/>
                </a:lnTo>
                <a:lnTo>
                  <a:pt x="2851150" y="6857998"/>
                </a:lnTo>
                <a:lnTo>
                  <a:pt x="2851150" y="0"/>
                </a:lnTo>
                <a:close/>
              </a:path>
            </a:pathLst>
          </a:custGeom>
          <a:solidFill>
            <a:srgbClr val="3D7817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7869" y="0"/>
            <a:ext cx="1290955" cy="6858000"/>
          </a:xfrm>
          <a:custGeom>
            <a:avLst/>
            <a:gdLst/>
            <a:ahLst/>
            <a:cxnLst/>
            <a:rect l="l" t="t" r="r" b="b"/>
            <a:pathLst>
              <a:path w="1290954" h="6858000">
                <a:moveTo>
                  <a:pt x="1290954" y="0"/>
                </a:moveTo>
                <a:lnTo>
                  <a:pt x="1019175" y="0"/>
                </a:lnTo>
                <a:lnTo>
                  <a:pt x="0" y="6857998"/>
                </a:lnTo>
                <a:lnTo>
                  <a:pt x="1290954" y="6857998"/>
                </a:lnTo>
                <a:lnTo>
                  <a:pt x="1290954" y="0"/>
                </a:lnTo>
                <a:close/>
              </a:path>
            </a:pathLst>
          </a:custGeom>
          <a:solidFill>
            <a:srgbClr val="BDE26F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40414" y="0"/>
            <a:ext cx="1247775" cy="6858000"/>
          </a:xfrm>
          <a:custGeom>
            <a:avLst/>
            <a:gdLst/>
            <a:ahLst/>
            <a:cxnLst/>
            <a:rect l="l" t="t" r="r" b="b"/>
            <a:pathLst>
              <a:path w="1247775" h="6858000">
                <a:moveTo>
                  <a:pt x="1247775" y="0"/>
                </a:moveTo>
                <a:lnTo>
                  <a:pt x="0" y="0"/>
                </a:lnTo>
                <a:lnTo>
                  <a:pt x="1107439" y="6857998"/>
                </a:lnTo>
                <a:lnTo>
                  <a:pt x="1247775" y="6857998"/>
                </a:lnTo>
                <a:lnTo>
                  <a:pt x="1247775" y="0"/>
                </a:lnTo>
                <a:close/>
              </a:path>
            </a:pathLst>
          </a:custGeom>
          <a:solidFill>
            <a:srgbClr val="90C224">
              <a:alpha val="6470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2089" y="3590290"/>
            <a:ext cx="1816735" cy="3267710"/>
          </a:xfrm>
          <a:custGeom>
            <a:avLst/>
            <a:gdLst/>
            <a:ahLst/>
            <a:cxnLst/>
            <a:rect l="l" t="t" r="r" b="b"/>
            <a:pathLst>
              <a:path w="1816734" h="3267709">
                <a:moveTo>
                  <a:pt x="1816734" y="0"/>
                </a:moveTo>
                <a:lnTo>
                  <a:pt x="0" y="3267708"/>
                </a:lnTo>
                <a:lnTo>
                  <a:pt x="1816734" y="3267708"/>
                </a:lnTo>
                <a:lnTo>
                  <a:pt x="1816734" y="0"/>
                </a:lnTo>
                <a:close/>
              </a:path>
            </a:pathLst>
          </a:custGeom>
          <a:solidFill>
            <a:srgbClr val="90C224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4084" y="185369"/>
            <a:ext cx="3252470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 u="heavy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9323" y="1170304"/>
            <a:ext cx="10812780" cy="365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42644" cy="5666740"/>
          </a:xfrm>
          <a:custGeom>
            <a:avLst/>
            <a:gdLst/>
            <a:ahLst/>
            <a:cxnLst/>
            <a:rect l="l" t="t" r="r" b="b"/>
            <a:pathLst>
              <a:path w="842644" h="5666740">
                <a:moveTo>
                  <a:pt x="842644" y="0"/>
                </a:moveTo>
                <a:lnTo>
                  <a:pt x="0" y="0"/>
                </a:lnTo>
                <a:lnTo>
                  <a:pt x="0" y="5666676"/>
                </a:lnTo>
                <a:lnTo>
                  <a:pt x="842644" y="0"/>
                </a:lnTo>
                <a:close/>
              </a:path>
            </a:pathLst>
          </a:custGeom>
          <a:solidFill>
            <a:srgbClr val="90C224">
              <a:alpha val="8470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7348" y="810590"/>
            <a:ext cx="10155555" cy="5308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300" u="none" spc="5" dirty="0"/>
              <a:t>EXCEL</a:t>
            </a:r>
            <a:r>
              <a:rPr sz="3300" u="none" spc="-5" dirty="0"/>
              <a:t> ENGINEERING COLLEGE(AUTONOMOUS)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688644" y="1795348"/>
            <a:ext cx="107530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Times New Roman"/>
                <a:cs typeface="Times New Roman"/>
              </a:rPr>
              <a:t>DEPARTMENT</a:t>
            </a:r>
            <a:r>
              <a:rPr sz="3200" spc="-10" dirty="0">
                <a:latin typeface="Times New Roman"/>
                <a:cs typeface="Times New Roman"/>
              </a:rPr>
              <a:t> OF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COMPUTER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SCIENCE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&amp; ENGINEERING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12847" y="2789936"/>
            <a:ext cx="543687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latin typeface="Arial"/>
                <a:cs typeface="Arial"/>
              </a:rPr>
              <a:t>IMAGE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CAPTION</a:t>
            </a:r>
            <a:r>
              <a:rPr sz="1600" b="1" spc="-5" dirty="0">
                <a:latin typeface="Arial"/>
                <a:cs typeface="Arial"/>
              </a:rPr>
              <a:t> GENERATOR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USING </a:t>
            </a:r>
            <a:r>
              <a:rPr sz="1600" b="1" spc="-5" dirty="0">
                <a:latin typeface="Arial"/>
                <a:cs typeface="Arial"/>
              </a:rPr>
              <a:t>DEEP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LEARNING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3748" y="4098163"/>
            <a:ext cx="3362452" cy="9169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0485" marR="5080" indent="-58419">
              <a:spcBef>
                <a:spcPts val="90"/>
              </a:spcBef>
            </a:pPr>
            <a:r>
              <a:rPr sz="2000" b="1" spc="-5" dirty="0">
                <a:latin typeface="Times New Roman"/>
                <a:cs typeface="Times New Roman"/>
              </a:rPr>
              <a:t>Project </a:t>
            </a:r>
            <a:r>
              <a:rPr sz="2000" b="1" spc="-10" dirty="0">
                <a:latin typeface="Times New Roman"/>
                <a:cs typeface="Times New Roman"/>
              </a:rPr>
              <a:t>Guide: </a:t>
            </a:r>
            <a:endParaRPr lang="en-US" sz="2000" b="1" spc="-10" dirty="0" smtClean="0">
              <a:latin typeface="Times New Roman"/>
              <a:cs typeface="Times New Roman"/>
            </a:endParaRPr>
          </a:p>
          <a:p>
            <a:pPr marL="70485" marR="5080" indent="-58419">
              <a:spcBef>
                <a:spcPts val="90"/>
              </a:spcBef>
            </a:pPr>
            <a:r>
              <a:rPr sz="2000" b="1" spc="-5" dirty="0" smtClean="0">
                <a:latin typeface="Times New Roman"/>
                <a:cs typeface="Times New Roman"/>
              </a:rPr>
              <a:t> </a:t>
            </a:r>
            <a:r>
              <a:rPr lang="en-US" b="1" dirty="0"/>
              <a:t>Mrs. </a:t>
            </a:r>
            <a:r>
              <a:rPr lang="en-US" b="1" dirty="0" smtClean="0"/>
              <a:t>N.NANDA </a:t>
            </a:r>
            <a:r>
              <a:rPr lang="en-US" b="1" dirty="0"/>
              <a:t>KUMAR M.E., </a:t>
            </a:r>
            <a:r>
              <a:rPr lang="en-US" dirty="0"/>
              <a:t>	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10502" y="4098163"/>
            <a:ext cx="2823845" cy="13855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447040">
              <a:lnSpc>
                <a:spcPct val="98300"/>
              </a:lnSpc>
              <a:spcBef>
                <a:spcPts val="135"/>
              </a:spcBef>
            </a:pPr>
            <a:r>
              <a:rPr sz="1800" b="1" dirty="0">
                <a:latin typeface="Times New Roman"/>
                <a:cs typeface="Times New Roman"/>
              </a:rPr>
              <a:t>Team </a:t>
            </a:r>
            <a:r>
              <a:rPr sz="1800" b="1" spc="-10" dirty="0">
                <a:latin typeface="Times New Roman"/>
                <a:cs typeface="Times New Roman"/>
              </a:rPr>
              <a:t>members </a:t>
            </a:r>
            <a:r>
              <a:rPr sz="1800" b="1" dirty="0">
                <a:latin typeface="Times New Roman"/>
                <a:cs typeface="Times New Roman"/>
              </a:rPr>
              <a:t>: 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Praveen A </a:t>
            </a:r>
            <a:r>
              <a:rPr sz="1800" dirty="0">
                <a:latin typeface="Times New Roman"/>
                <a:cs typeface="Times New Roman"/>
              </a:rPr>
              <a:t>(20CS086)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Rampradeep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J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(20CS093)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ts val="2140"/>
              </a:lnSpc>
              <a:spcBef>
                <a:spcPts val="90"/>
              </a:spcBef>
            </a:pPr>
            <a:r>
              <a:rPr sz="1800" spc="-10" dirty="0">
                <a:latin typeface="Times New Roman"/>
                <a:cs typeface="Times New Roman"/>
              </a:rPr>
              <a:t>Thamarai </a:t>
            </a:r>
            <a:r>
              <a:rPr sz="1800" spc="-5" dirty="0">
                <a:latin typeface="Times New Roman"/>
                <a:cs typeface="Times New Roman"/>
              </a:rPr>
              <a:t>selvan G </a:t>
            </a:r>
            <a:r>
              <a:rPr sz="1800" dirty="0">
                <a:latin typeface="Times New Roman"/>
                <a:cs typeface="Times New Roman"/>
              </a:rPr>
              <a:t>(20CS116)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Suriya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Prakash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(20CS114)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KERAS: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10812780" cy="3323987"/>
          </a:xfrm>
        </p:spPr>
        <p:txBody>
          <a:bodyPr/>
          <a:lstStyle/>
          <a:p>
            <a:endParaRPr lang="en-US" b="0" dirty="0"/>
          </a:p>
          <a:p>
            <a:endParaRPr lang="en-US" b="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0" dirty="0" smtClean="0"/>
              <a:t>     </a:t>
            </a:r>
            <a:r>
              <a:rPr lang="en-US" b="0" dirty="0" err="1" smtClean="0"/>
              <a:t>Keras</a:t>
            </a:r>
            <a:r>
              <a:rPr lang="en-US" b="0" dirty="0" smtClean="0"/>
              <a:t> </a:t>
            </a:r>
            <a:r>
              <a:rPr lang="en-US" b="0" dirty="0"/>
              <a:t>is a powerful and easy to use free open source python library for developing and evaluating deep learning models</a:t>
            </a:r>
            <a:r>
              <a:rPr lang="en-US" b="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b="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0" dirty="0" smtClean="0"/>
              <a:t>It </a:t>
            </a:r>
            <a:r>
              <a:rPr lang="en-US" b="0" dirty="0"/>
              <a:t>wraps the efficient numerical computation libraries </a:t>
            </a:r>
            <a:r>
              <a:rPr lang="en-US" b="0" dirty="0" err="1"/>
              <a:t>Theano</a:t>
            </a:r>
            <a:r>
              <a:rPr lang="en-US" b="0" dirty="0"/>
              <a:t> and Tensor flow and allows you to define and train neural network models in just a few lines of code. 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b="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xmlns="" val="3383191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84" y="185369"/>
            <a:ext cx="5474716" cy="1354217"/>
          </a:xfrm>
        </p:spPr>
        <p:txBody>
          <a:bodyPr/>
          <a:lstStyle/>
          <a:p>
            <a:r>
              <a:rPr lang="en-US" b="0" dirty="0"/>
              <a:t>IMPLEMENTATION: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323" y="1295400"/>
            <a:ext cx="10812780" cy="3323987"/>
          </a:xfrm>
        </p:spPr>
        <p:txBody>
          <a:bodyPr/>
          <a:lstStyle/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 Data Collection and Data Cleaning. </a:t>
            </a:r>
          </a:p>
          <a:p>
            <a:r>
              <a:rPr lang="en-US" b="0" dirty="0"/>
              <a:t> Extracting Feature Vector . </a:t>
            </a:r>
          </a:p>
          <a:p>
            <a:r>
              <a:rPr lang="en-US" b="0" dirty="0"/>
              <a:t> Loading Dataset for Training </a:t>
            </a:r>
          </a:p>
          <a:p>
            <a:r>
              <a:rPr lang="en-US" b="0" dirty="0" smtClean="0"/>
              <a:t> </a:t>
            </a:r>
            <a:r>
              <a:rPr lang="en-US" b="0" dirty="0"/>
              <a:t>Creation of Data Generator. </a:t>
            </a:r>
          </a:p>
          <a:p>
            <a:r>
              <a:rPr lang="en-US" b="0" dirty="0"/>
              <a:t> Defining Model. </a:t>
            </a:r>
          </a:p>
          <a:p>
            <a:r>
              <a:rPr lang="en-US" b="0" dirty="0"/>
              <a:t> </a:t>
            </a:r>
            <a:r>
              <a:rPr lang="en-US" b="0" dirty="0" smtClean="0"/>
              <a:t>Training The Model</a:t>
            </a:r>
            <a:r>
              <a:rPr lang="en-US" b="0" dirty="0"/>
              <a:t>. </a:t>
            </a:r>
          </a:p>
          <a:p>
            <a:r>
              <a:rPr lang="en-US" b="0" dirty="0"/>
              <a:t> Testing </a:t>
            </a:r>
          </a:p>
        </p:txBody>
      </p:sp>
    </p:spTree>
    <p:extLst>
      <p:ext uri="{BB962C8B-B14F-4D97-AF65-F5344CB8AC3E}">
        <p14:creationId xmlns:p14="http://schemas.microsoft.com/office/powerpoint/2010/main" xmlns="" val="3882256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677108"/>
          </a:xfrm>
        </p:spPr>
        <p:txBody>
          <a:bodyPr/>
          <a:lstStyle/>
          <a:p>
            <a:r>
              <a:rPr lang="en-US" b="0" dirty="0" smtClean="0"/>
              <a:t>MODEL :1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30" y="1219200"/>
            <a:ext cx="10932270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40420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84" y="185369"/>
            <a:ext cx="8446516" cy="677108"/>
          </a:xfrm>
        </p:spPr>
        <p:txBody>
          <a:bodyPr/>
          <a:lstStyle/>
          <a:p>
            <a:r>
              <a:rPr lang="en-US" b="0" dirty="0" smtClean="0"/>
              <a:t>MODEL:2 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323" y="1219200"/>
            <a:ext cx="10812780" cy="369332"/>
          </a:xfrm>
        </p:spPr>
        <p:txBody>
          <a:bodyPr/>
          <a:lstStyle/>
          <a:p>
            <a:r>
              <a:rPr lang="en-US" b="0" dirty="0" smtClean="0"/>
              <a:t> 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45255"/>
            <a:ext cx="9296400" cy="44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7107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MODEL:3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323" y="1170304"/>
            <a:ext cx="10812780" cy="36933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2313" y="117030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7572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MODEL:4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9591" y="106680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87513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MODEL:5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755" y="1205593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5595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MODEL:6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323" y="1170304"/>
            <a:ext cx="9421877" cy="500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0892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MODEL:7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8373" y="1066800"/>
            <a:ext cx="925042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854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4084" y="1170304"/>
            <a:ext cx="8903716" cy="46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03525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304800"/>
            <a:ext cx="325247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Introduction: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295400"/>
            <a:ext cx="10149205" cy="4290277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41300" marR="5080" indent="-229235">
              <a:lnSpc>
                <a:spcPct val="95900"/>
              </a:lnSpc>
              <a:spcBef>
                <a:spcPts val="215"/>
              </a:spcBef>
              <a:buFont typeface="Times New Roman"/>
              <a:buChar char="●"/>
              <a:tabLst>
                <a:tab pos="24193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Every</a:t>
            </a:r>
            <a:r>
              <a:rPr sz="2400" b="1" dirty="0">
                <a:latin typeface="Times New Roman"/>
                <a:cs typeface="Times New Roman"/>
              </a:rPr>
              <a:t> day,</a:t>
            </a:r>
            <a:r>
              <a:rPr sz="2400" b="1" spc="5" dirty="0">
                <a:latin typeface="Times New Roman"/>
                <a:cs typeface="Times New Roman"/>
              </a:rPr>
              <a:t> we</a:t>
            </a:r>
            <a:r>
              <a:rPr sz="2400" b="1" spc="-5" dirty="0">
                <a:latin typeface="Times New Roman"/>
                <a:cs typeface="Times New Roman"/>
              </a:rPr>
              <a:t> are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bombarded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with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photos </a:t>
            </a:r>
            <a:r>
              <a:rPr sz="2400" b="1" spc="-15" dirty="0">
                <a:latin typeface="Times New Roman"/>
                <a:cs typeface="Times New Roman"/>
              </a:rPr>
              <a:t>in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our</a:t>
            </a:r>
            <a:r>
              <a:rPr sz="2400" b="1" spc="-5" dirty="0">
                <a:latin typeface="Times New Roman"/>
                <a:cs typeface="Times New Roman"/>
              </a:rPr>
              <a:t> surroundings,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on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social </a:t>
            </a:r>
            <a:r>
              <a:rPr sz="2400" b="1" spc="-5" dirty="0">
                <a:latin typeface="Times New Roman"/>
                <a:cs typeface="Times New Roman"/>
              </a:rPr>
              <a:t> media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,and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news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.Only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humans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are </a:t>
            </a:r>
            <a:r>
              <a:rPr sz="2400" b="1" dirty="0">
                <a:latin typeface="Times New Roman"/>
                <a:cs typeface="Times New Roman"/>
              </a:rPr>
              <a:t>capable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recognizing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photos.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We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humans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can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recognize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photographs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without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their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assigned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captions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,but 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machines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require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images</a:t>
            </a:r>
            <a:r>
              <a:rPr sz="2400" b="1" dirty="0">
                <a:latin typeface="Times New Roman"/>
                <a:cs typeface="Times New Roman"/>
              </a:rPr>
              <a:t> to </a:t>
            </a:r>
            <a:r>
              <a:rPr sz="2400" b="1" spc="-5" dirty="0">
                <a:latin typeface="Times New Roman"/>
                <a:cs typeface="Times New Roman"/>
              </a:rPr>
              <a:t>be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taught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first.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imes New Roman"/>
              <a:buChar char="●"/>
            </a:pPr>
            <a:endParaRPr sz="2450" dirty="0">
              <a:latin typeface="Times New Roman"/>
              <a:cs typeface="Times New Roman"/>
            </a:endParaRPr>
          </a:p>
          <a:p>
            <a:pPr marL="241300" marR="136525" indent="-229235">
              <a:lnSpc>
                <a:spcPts val="2760"/>
              </a:lnSpc>
              <a:buFont typeface="Times New Roman"/>
              <a:buChar char="●"/>
              <a:tabLst>
                <a:tab pos="241935" algn="l"/>
                <a:tab pos="93599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-35" dirty="0">
                <a:latin typeface="Times New Roman"/>
                <a:cs typeface="Times New Roman"/>
              </a:rPr>
              <a:t>m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20" dirty="0">
                <a:latin typeface="Times New Roman"/>
                <a:cs typeface="Times New Roman"/>
              </a:rPr>
              <a:t>g</a:t>
            </a:r>
            <a:r>
              <a:rPr sz="2400" b="1" dirty="0">
                <a:latin typeface="Times New Roman"/>
                <a:cs typeface="Times New Roman"/>
              </a:rPr>
              <a:t>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Caption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G</a:t>
            </a:r>
            <a:r>
              <a:rPr sz="2400" b="1" spc="-1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n</a:t>
            </a:r>
            <a:r>
              <a:rPr sz="2400" b="1" spc="10" dirty="0">
                <a:latin typeface="Times New Roman"/>
                <a:cs typeface="Times New Roman"/>
              </a:rPr>
              <a:t>e</a:t>
            </a:r>
            <a:r>
              <a:rPr sz="2400" b="1" spc="-10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10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or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35" dirty="0">
                <a:latin typeface="Times New Roman"/>
                <a:cs typeface="Times New Roman"/>
              </a:rPr>
              <a:t>m</a:t>
            </a:r>
            <a:r>
              <a:rPr sz="2400" b="1" spc="-5" dirty="0">
                <a:latin typeface="Times New Roman"/>
                <a:cs typeface="Times New Roman"/>
              </a:rPr>
              <a:t>o</a:t>
            </a:r>
            <a:r>
              <a:rPr sz="2400" b="1" dirty="0">
                <a:latin typeface="Times New Roman"/>
                <a:cs typeface="Times New Roman"/>
              </a:rPr>
              <a:t>d</a:t>
            </a:r>
            <a:r>
              <a:rPr sz="2400" b="1" spc="-10" dirty="0">
                <a:latin typeface="Times New Roman"/>
                <a:cs typeface="Times New Roman"/>
              </a:rPr>
              <a:t>e</a:t>
            </a:r>
            <a:r>
              <a:rPr sz="2400" b="1" spc="-5" dirty="0">
                <a:latin typeface="Times New Roman"/>
                <a:cs typeface="Times New Roman"/>
              </a:rPr>
              <a:t>ls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u</a:t>
            </a:r>
            <a:r>
              <a:rPr sz="2400" b="1" spc="-5" dirty="0">
                <a:latin typeface="Times New Roman"/>
                <a:cs typeface="Times New Roman"/>
              </a:rPr>
              <a:t>s</a:t>
            </a:r>
            <a:r>
              <a:rPr sz="2400" b="1" spc="-15" dirty="0">
                <a:latin typeface="Times New Roman"/>
                <a:cs typeface="Times New Roman"/>
              </a:rPr>
              <a:t>e</a:t>
            </a:r>
            <a:r>
              <a:rPr sz="2400" b="1" spc="-5" dirty="0">
                <a:latin typeface="Times New Roman"/>
                <a:cs typeface="Times New Roman"/>
              </a:rPr>
              <a:t>s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5" dirty="0">
                <a:latin typeface="Times New Roman"/>
                <a:cs typeface="Times New Roman"/>
              </a:rPr>
              <a:t>n</a:t>
            </a:r>
            <a:r>
              <a:rPr sz="2400" b="1" dirty="0">
                <a:latin typeface="Times New Roman"/>
                <a:cs typeface="Times New Roman"/>
              </a:rPr>
              <a:t>put v</a:t>
            </a:r>
            <a:r>
              <a:rPr sz="2400" b="1" spc="-45" dirty="0">
                <a:latin typeface="Times New Roman"/>
                <a:cs typeface="Times New Roman"/>
              </a:rPr>
              <a:t>e</a:t>
            </a:r>
            <a:r>
              <a:rPr sz="2400" b="1" spc="-10" dirty="0">
                <a:latin typeface="Times New Roman"/>
                <a:cs typeface="Times New Roman"/>
              </a:rPr>
              <a:t>c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20" dirty="0">
                <a:latin typeface="Times New Roman"/>
                <a:cs typeface="Times New Roman"/>
              </a:rPr>
              <a:t>r</a:t>
            </a:r>
            <a:r>
              <a:rPr sz="2400" b="1" spc="-5" dirty="0">
                <a:latin typeface="Times New Roman"/>
                <a:cs typeface="Times New Roman"/>
              </a:rPr>
              <a:t>s</a:t>
            </a:r>
            <a:r>
              <a:rPr sz="2400" b="1" dirty="0">
                <a:latin typeface="Times New Roman"/>
                <a:cs typeface="Times New Roman"/>
              </a:rPr>
              <a:t> to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20" dirty="0" smtClean="0">
                <a:latin typeface="Times New Roman"/>
                <a:cs typeface="Times New Roman"/>
              </a:rPr>
              <a:t>g</a:t>
            </a:r>
            <a:r>
              <a:rPr sz="2400" b="1" spc="-10" dirty="0" smtClean="0">
                <a:latin typeface="Times New Roman"/>
                <a:cs typeface="Times New Roman"/>
              </a:rPr>
              <a:t>e</a:t>
            </a:r>
            <a:r>
              <a:rPr sz="2400" b="1" dirty="0" smtClean="0">
                <a:latin typeface="Times New Roman"/>
                <a:cs typeface="Times New Roman"/>
              </a:rPr>
              <a:t>n</a:t>
            </a:r>
            <a:r>
              <a:rPr sz="2400" b="1" spc="-10" dirty="0" smtClean="0">
                <a:latin typeface="Times New Roman"/>
                <a:cs typeface="Times New Roman"/>
              </a:rPr>
              <a:t>er</a:t>
            </a:r>
            <a:r>
              <a:rPr sz="2400" b="1" dirty="0" smtClean="0">
                <a:latin typeface="Times New Roman"/>
                <a:cs typeface="Times New Roman"/>
              </a:rPr>
              <a:t>a</a:t>
            </a:r>
            <a:r>
              <a:rPr sz="2400" b="1" spc="10" dirty="0" smtClean="0">
                <a:latin typeface="Times New Roman"/>
                <a:cs typeface="Times New Roman"/>
              </a:rPr>
              <a:t>t</a:t>
            </a:r>
            <a:r>
              <a:rPr sz="2400" b="1" dirty="0" smtClean="0">
                <a:latin typeface="Times New Roman"/>
                <a:cs typeface="Times New Roman"/>
              </a:rPr>
              <a:t>e</a:t>
            </a:r>
            <a:r>
              <a:rPr lang="en-US" sz="2400" b="1" dirty="0" smtClean="0">
                <a:latin typeface="Times New Roman"/>
                <a:cs typeface="Times New Roman"/>
              </a:rPr>
              <a:t> </a:t>
            </a:r>
            <a:r>
              <a:rPr sz="2400" b="1" dirty="0" smtClean="0">
                <a:latin typeface="Times New Roman"/>
                <a:cs typeface="Times New Roman"/>
              </a:rPr>
              <a:t>val</a:t>
            </a:r>
            <a:r>
              <a:rPr sz="2400" b="1" spc="5" dirty="0" smtClean="0">
                <a:latin typeface="Times New Roman"/>
                <a:cs typeface="Times New Roman"/>
              </a:rPr>
              <a:t>i</a:t>
            </a:r>
            <a:r>
              <a:rPr sz="2400" b="1" spc="-5" dirty="0" smtClean="0">
                <a:latin typeface="Times New Roman"/>
                <a:cs typeface="Times New Roman"/>
              </a:rPr>
              <a:t>d 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acceptable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captions.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Char char="●"/>
            </a:pPr>
            <a:endParaRPr sz="2150" dirty="0">
              <a:latin typeface="Times New Roman"/>
              <a:cs typeface="Times New Roman"/>
            </a:endParaRPr>
          </a:p>
          <a:p>
            <a:pPr marL="299085" marR="73660" lvl="1" indent="-229235">
              <a:lnSpc>
                <a:spcPct val="95900"/>
              </a:lnSpc>
              <a:buFont typeface="Times New Roman"/>
              <a:buChar char="●"/>
              <a:tabLst>
                <a:tab pos="29972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Image </a:t>
            </a:r>
            <a:r>
              <a:rPr sz="2400" b="1" dirty="0">
                <a:latin typeface="Times New Roman"/>
                <a:cs typeface="Times New Roman"/>
              </a:rPr>
              <a:t>captioning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is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used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variety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sectors,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including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biology,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business,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the internet,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and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applications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such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self-driving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cars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wherein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it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could </a:t>
            </a:r>
            <a:r>
              <a:rPr sz="2400" b="1" spc="-5" dirty="0">
                <a:latin typeface="Times New Roman"/>
                <a:cs typeface="Times New Roman"/>
              </a:rPr>
              <a:t> describe the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scene </a:t>
            </a:r>
            <a:r>
              <a:rPr sz="2400" b="1" dirty="0">
                <a:latin typeface="Times New Roman"/>
                <a:cs typeface="Times New Roman"/>
              </a:rPr>
              <a:t>around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car,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CCTV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cameras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where the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alarms </a:t>
            </a:r>
            <a:r>
              <a:rPr sz="2400" b="1" spc="-5" dirty="0">
                <a:latin typeface="Times New Roman"/>
                <a:cs typeface="Times New Roman"/>
              </a:rPr>
              <a:t> could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raised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if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any </a:t>
            </a:r>
            <a:r>
              <a:rPr sz="2400" b="1" spc="-5" dirty="0">
                <a:latin typeface="Times New Roman"/>
                <a:cs typeface="Times New Roman"/>
              </a:rPr>
              <a:t>malicious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activity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observed.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112639"/>
            <a:ext cx="275590" cy="1745614"/>
          </a:xfrm>
          <a:custGeom>
            <a:avLst/>
            <a:gdLst/>
            <a:ahLst/>
            <a:cxnLst/>
            <a:rect l="l" t="t" r="r" b="b"/>
            <a:pathLst>
              <a:path w="275590" h="1745615">
                <a:moveTo>
                  <a:pt x="0" y="0"/>
                </a:moveTo>
                <a:lnTo>
                  <a:pt x="0" y="1745357"/>
                </a:lnTo>
                <a:lnTo>
                  <a:pt x="274993" y="1745357"/>
                </a:lnTo>
                <a:lnTo>
                  <a:pt x="0" y="0"/>
                </a:lnTo>
                <a:close/>
              </a:path>
            </a:pathLst>
          </a:custGeom>
          <a:solidFill>
            <a:srgbClr val="90C224">
              <a:alpha val="8470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956" y="650587"/>
            <a:ext cx="160655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Scope: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5365" y="1828800"/>
            <a:ext cx="10194036" cy="1443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ts val="282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application</a:t>
            </a:r>
            <a:r>
              <a:rPr sz="2400" dirty="0">
                <a:latin typeface="Times New Roman"/>
                <a:cs typeface="Times New Roman"/>
              </a:rPr>
              <a:t> 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image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captioning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deep</a:t>
            </a:r>
            <a:r>
              <a:rPr sz="2400" dirty="0">
                <a:latin typeface="Times New Roman"/>
                <a:cs typeface="Times New Roman"/>
              </a:rPr>
              <a:t> learning</a:t>
            </a:r>
            <a:r>
              <a:rPr sz="2400" spc="-5" dirty="0">
                <a:latin typeface="Times New Roman"/>
                <a:cs typeface="Times New Roman"/>
              </a:rPr>
              <a:t> and</a:t>
            </a:r>
            <a:r>
              <a:rPr sz="2400" dirty="0">
                <a:latin typeface="Times New Roman"/>
                <a:cs typeface="Times New Roman"/>
              </a:rPr>
              <a:t> securing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become</a:t>
            </a:r>
          </a:p>
          <a:p>
            <a:pPr marL="12700" marR="5080">
              <a:lnSpc>
                <a:spcPct val="95900"/>
              </a:lnSpc>
              <a:spcBef>
                <a:spcPts val="60"/>
              </a:spcBef>
            </a:pPr>
            <a:r>
              <a:rPr sz="2400" spc="-5" dirty="0">
                <a:latin typeface="Times New Roman"/>
                <a:cs typeface="Times New Roman"/>
              </a:rPr>
              <a:t>common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computing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power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main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factors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that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led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techniques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analysis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new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diverse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digital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spreading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information</a:t>
            </a:r>
            <a:r>
              <a:rPr sz="2400" dirty="0">
                <a:latin typeface="Times New Roman"/>
                <a:cs typeface="Times New Roman"/>
              </a:rPr>
              <a:t> and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response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toward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users for </a:t>
            </a:r>
            <a:r>
              <a:rPr sz="2400" spc="-5" dirty="0">
                <a:latin typeface="Times New Roman"/>
                <a:cs typeface="Times New Roman"/>
              </a:rPr>
              <a:t>quick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understanding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of</a:t>
            </a:r>
            <a:r>
              <a:rPr sz="2400" dirty="0">
                <a:latin typeface="Times New Roman"/>
                <a:cs typeface="Times New Roman"/>
              </a:rPr>
              <a:t> information with just an </a:t>
            </a:r>
            <a:r>
              <a:rPr sz="2400" spc="-10" dirty="0">
                <a:latin typeface="Times New Roman"/>
                <a:cs typeface="Times New Roman"/>
              </a:rPr>
              <a:t>image.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736975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448310" y="2845435"/>
                </a:moveTo>
                <a:lnTo>
                  <a:pt x="0" y="0"/>
                </a:lnTo>
                <a:lnTo>
                  <a:pt x="0" y="2845435"/>
                </a:lnTo>
                <a:lnTo>
                  <a:pt x="448310" y="2845435"/>
                </a:lnTo>
                <a:close/>
              </a:path>
            </a:pathLst>
          </a:custGeom>
          <a:solidFill>
            <a:srgbClr val="90C224">
              <a:alpha val="8470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42644" cy="5666105"/>
          </a:xfrm>
          <a:custGeom>
            <a:avLst/>
            <a:gdLst/>
            <a:ahLst/>
            <a:cxnLst/>
            <a:rect l="l" t="t" r="r" b="b"/>
            <a:pathLst>
              <a:path w="842644" h="5666105">
                <a:moveTo>
                  <a:pt x="842644" y="0"/>
                </a:moveTo>
                <a:lnTo>
                  <a:pt x="0" y="0"/>
                </a:lnTo>
                <a:lnTo>
                  <a:pt x="0" y="5666066"/>
                </a:lnTo>
                <a:lnTo>
                  <a:pt x="842644" y="0"/>
                </a:lnTo>
                <a:close/>
              </a:path>
            </a:pathLst>
          </a:custGeom>
          <a:solidFill>
            <a:srgbClr val="90C224">
              <a:alpha val="8470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2158"/>
            <a:ext cx="450659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Literature</a:t>
            </a:r>
            <a:r>
              <a:rPr spc="-90" dirty="0"/>
              <a:t> </a:t>
            </a:r>
            <a:r>
              <a:rPr dirty="0"/>
              <a:t>Survey: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6388" y="1387221"/>
            <a:ext cx="10808335" cy="356552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marR="730250" indent="-228600">
              <a:lnSpc>
                <a:spcPts val="2760"/>
              </a:lnSpc>
              <a:spcBef>
                <a:spcPts val="290"/>
              </a:spcBef>
              <a:buClr>
                <a:srgbClr val="3D3D3D"/>
              </a:buClr>
              <a:buSzPct val="104166"/>
              <a:buFont typeface="Microsoft Sans Serif"/>
              <a:buChar char="●"/>
              <a:tabLst>
                <a:tab pos="469265" algn="l"/>
                <a:tab pos="469900" algn="l"/>
              </a:tabLst>
            </a:pPr>
            <a:r>
              <a:rPr dirty="0"/>
              <a:t>	</a:t>
            </a:r>
            <a:r>
              <a:rPr sz="2400" b="1" spc="-5" dirty="0">
                <a:latin typeface="Times New Roman"/>
                <a:cs typeface="Times New Roman"/>
              </a:rPr>
              <a:t>Caption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generation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is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challenging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artificial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intelligence problem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where</a:t>
            </a:r>
            <a:r>
              <a:rPr sz="2400" b="1" dirty="0">
                <a:latin typeface="Times New Roman"/>
                <a:cs typeface="Times New Roman"/>
              </a:rPr>
              <a:t> a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textual description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must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be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generated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 given photograph.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D3D3D"/>
              </a:buClr>
              <a:buFont typeface="Microsoft Sans Serif"/>
              <a:buChar char="●"/>
            </a:pPr>
            <a:endParaRPr sz="2450">
              <a:latin typeface="Times New Roman"/>
              <a:cs typeface="Times New Roman"/>
            </a:endParaRPr>
          </a:p>
          <a:p>
            <a:pPr marL="241300" marR="66675" indent="-228600">
              <a:lnSpc>
                <a:spcPts val="2760"/>
              </a:lnSpc>
              <a:spcBef>
                <a:spcPts val="5"/>
              </a:spcBef>
              <a:buClr>
                <a:srgbClr val="3D3D3D"/>
              </a:buClr>
              <a:buSzPct val="104166"/>
              <a:buFont typeface="Microsoft Sans Serif"/>
              <a:buChar char="●"/>
              <a:tabLst>
                <a:tab pos="393065" algn="l"/>
                <a:tab pos="393700" algn="l"/>
              </a:tabLst>
            </a:pPr>
            <a:r>
              <a:rPr dirty="0"/>
              <a:t>	</a:t>
            </a:r>
            <a:r>
              <a:rPr sz="2400" b="1" spc="-5" dirty="0">
                <a:latin typeface="Times New Roman"/>
                <a:cs typeface="Times New Roman"/>
              </a:rPr>
              <a:t>It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requires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both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methods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from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computer </a:t>
            </a:r>
            <a:r>
              <a:rPr sz="2400" b="1" dirty="0">
                <a:latin typeface="Times New Roman"/>
                <a:cs typeface="Times New Roman"/>
              </a:rPr>
              <a:t>vision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understand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content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the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image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language </a:t>
            </a:r>
            <a:r>
              <a:rPr sz="2400" b="1" spc="-10" dirty="0">
                <a:latin typeface="Times New Roman"/>
                <a:cs typeface="Times New Roman"/>
              </a:rPr>
              <a:t>model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from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field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natural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language</a:t>
            </a:r>
            <a:r>
              <a:rPr sz="2400" b="1" spc="-5" dirty="0">
                <a:latin typeface="Times New Roman"/>
                <a:cs typeface="Times New Roman"/>
              </a:rPr>
              <a:t> processing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turn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dirty="0">
                <a:latin typeface="Times New Roman"/>
                <a:cs typeface="Times New Roman"/>
              </a:rPr>
              <a:t> understanding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image </a:t>
            </a:r>
            <a:r>
              <a:rPr sz="2400" b="1" dirty="0">
                <a:latin typeface="Times New Roman"/>
                <a:cs typeface="Times New Roman"/>
              </a:rPr>
              <a:t>into </a:t>
            </a:r>
            <a:r>
              <a:rPr sz="2400" b="1" spc="-5" dirty="0">
                <a:latin typeface="Times New Roman"/>
                <a:cs typeface="Times New Roman"/>
              </a:rPr>
              <a:t>words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right order.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3D3D3D"/>
              </a:buClr>
              <a:buFont typeface="Microsoft Sans Serif"/>
              <a:buChar char="●"/>
            </a:pPr>
            <a:endParaRPr sz="24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ct val="95900"/>
              </a:lnSpc>
              <a:buClr>
                <a:srgbClr val="3D3D3D"/>
              </a:buClr>
              <a:buSzPct val="104166"/>
              <a:buFont typeface="Microsoft Sans Serif"/>
              <a:buChar char="●"/>
              <a:tabLst>
                <a:tab pos="393700" algn="l"/>
              </a:tabLst>
            </a:pPr>
            <a:r>
              <a:rPr dirty="0"/>
              <a:t>	</a:t>
            </a:r>
            <a:r>
              <a:rPr sz="2400" b="1" spc="-5" dirty="0">
                <a:latin typeface="Times New Roman"/>
                <a:cs typeface="Times New Roman"/>
              </a:rPr>
              <a:t>CNN is utilized as an encoder in the derived </a:t>
            </a:r>
            <a:r>
              <a:rPr sz="2400" b="1" dirty="0">
                <a:latin typeface="Times New Roman"/>
                <a:cs typeface="Times New Roman"/>
              </a:rPr>
              <a:t>application to </a:t>
            </a:r>
            <a:r>
              <a:rPr sz="2400" b="1" spc="-10" dirty="0">
                <a:latin typeface="Times New Roman"/>
                <a:cs typeface="Times New Roman"/>
              </a:rPr>
              <a:t>extract </a:t>
            </a:r>
            <a:r>
              <a:rPr sz="2400" b="1" spc="-5" dirty="0">
                <a:latin typeface="Times New Roman"/>
                <a:cs typeface="Times New Roman"/>
              </a:rPr>
              <a:t>features </a:t>
            </a:r>
            <a:r>
              <a:rPr sz="2400" b="1" spc="5" dirty="0">
                <a:latin typeface="Times New Roman"/>
                <a:cs typeface="Times New Roman"/>
              </a:rPr>
              <a:t>from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the </a:t>
            </a:r>
            <a:r>
              <a:rPr sz="2400" b="1" dirty="0">
                <a:latin typeface="Times New Roman"/>
                <a:cs typeface="Times New Roman"/>
              </a:rPr>
              <a:t>snapshot or </a:t>
            </a:r>
            <a:r>
              <a:rPr sz="2400" b="1" spc="-10" dirty="0">
                <a:latin typeface="Times New Roman"/>
                <a:cs typeface="Times New Roman"/>
              </a:rPr>
              <a:t>image, </a:t>
            </a:r>
            <a:r>
              <a:rPr sz="2400" b="1" dirty="0">
                <a:latin typeface="Times New Roman"/>
                <a:cs typeface="Times New Roman"/>
              </a:rPr>
              <a:t>and </a:t>
            </a:r>
            <a:r>
              <a:rPr sz="2400" b="1" spc="-5" dirty="0">
                <a:latin typeface="Times New Roman"/>
                <a:cs typeface="Times New Roman"/>
              </a:rPr>
              <a:t>LSTM is used as </a:t>
            </a:r>
            <a:r>
              <a:rPr sz="2400" b="1" dirty="0">
                <a:latin typeface="Times New Roman"/>
                <a:cs typeface="Times New Roman"/>
              </a:rPr>
              <a:t>a </a:t>
            </a:r>
            <a:r>
              <a:rPr sz="2400" b="1" spc="-5" dirty="0">
                <a:latin typeface="Times New Roman"/>
                <a:cs typeface="Times New Roman"/>
              </a:rPr>
              <a:t>decoder </a:t>
            </a:r>
            <a:r>
              <a:rPr sz="2400" b="1" dirty="0">
                <a:latin typeface="Times New Roman"/>
                <a:cs typeface="Times New Roman"/>
              </a:rPr>
              <a:t>to </a:t>
            </a:r>
            <a:r>
              <a:rPr sz="2400" b="1" spc="-5" dirty="0">
                <a:latin typeface="Times New Roman"/>
                <a:cs typeface="Times New Roman"/>
              </a:rPr>
              <a:t>organize the </a:t>
            </a:r>
            <a:r>
              <a:rPr sz="2400" b="1" dirty="0">
                <a:latin typeface="Times New Roman"/>
                <a:cs typeface="Times New Roman"/>
              </a:rPr>
              <a:t>words </a:t>
            </a:r>
            <a:r>
              <a:rPr sz="2400" b="1" spc="-10" dirty="0">
                <a:latin typeface="Times New Roman"/>
                <a:cs typeface="Times New Roman"/>
              </a:rPr>
              <a:t>and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generate captions.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323" y="246329"/>
            <a:ext cx="401320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Existing</a:t>
            </a:r>
            <a:r>
              <a:rPr spc="-50" dirty="0"/>
              <a:t> </a:t>
            </a:r>
            <a:r>
              <a:rPr spc="-5" dirty="0"/>
              <a:t>System: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0980" marR="5080" indent="-381000" algn="just">
              <a:lnSpc>
                <a:spcPct val="115100"/>
              </a:lnSpc>
              <a:spcBef>
                <a:spcPts val="100"/>
              </a:spcBef>
              <a:buFont typeface="Microsoft Sans Serif"/>
              <a:buChar char="●"/>
              <a:tabLst>
                <a:tab pos="1491615" algn="l"/>
              </a:tabLst>
            </a:pPr>
            <a:r>
              <a:rPr spc="-5" dirty="0"/>
              <a:t>These methods involve manual engineering </a:t>
            </a:r>
            <a:r>
              <a:rPr dirty="0"/>
              <a:t>of visual </a:t>
            </a:r>
            <a:r>
              <a:rPr spc="-5" dirty="0"/>
              <a:t>features </a:t>
            </a:r>
            <a:r>
              <a:rPr dirty="0"/>
              <a:t>language </a:t>
            </a:r>
            <a:r>
              <a:rPr spc="5" dirty="0"/>
              <a:t> </a:t>
            </a:r>
            <a:r>
              <a:rPr spc="-5" dirty="0"/>
              <a:t>conventions </a:t>
            </a:r>
            <a:r>
              <a:rPr dirty="0"/>
              <a:t>that </a:t>
            </a:r>
            <a:r>
              <a:rPr spc="-15" dirty="0"/>
              <a:t>may</a:t>
            </a:r>
            <a:r>
              <a:rPr spc="-10" dirty="0"/>
              <a:t> </a:t>
            </a:r>
            <a:r>
              <a:rPr dirty="0"/>
              <a:t>not </a:t>
            </a:r>
            <a:r>
              <a:rPr spc="-5" dirty="0"/>
              <a:t>capture the complex </a:t>
            </a:r>
            <a:r>
              <a:rPr dirty="0"/>
              <a:t>and </a:t>
            </a:r>
            <a:r>
              <a:rPr spc="-5" dirty="0"/>
              <a:t>diverse patterns </a:t>
            </a:r>
            <a:r>
              <a:rPr dirty="0"/>
              <a:t> </a:t>
            </a:r>
            <a:r>
              <a:rPr spc="-5" dirty="0"/>
              <a:t>present</a:t>
            </a:r>
            <a:r>
              <a:rPr dirty="0"/>
              <a:t> </a:t>
            </a:r>
            <a:r>
              <a:rPr spc="-5" dirty="0"/>
              <a:t>in</a:t>
            </a:r>
            <a:r>
              <a:rPr spc="5" dirty="0"/>
              <a:t> </a:t>
            </a:r>
            <a:r>
              <a:rPr spc="-10" dirty="0"/>
              <a:t>images</a:t>
            </a:r>
            <a:r>
              <a:rPr dirty="0"/>
              <a:t> and</a:t>
            </a:r>
            <a:r>
              <a:rPr spc="5" dirty="0"/>
              <a:t> </a:t>
            </a:r>
            <a:r>
              <a:rPr dirty="0"/>
              <a:t>their </a:t>
            </a:r>
            <a:r>
              <a:rPr spc="-5" dirty="0"/>
              <a:t>corresponding</a:t>
            </a:r>
            <a:r>
              <a:rPr spc="40" dirty="0"/>
              <a:t> </a:t>
            </a:r>
            <a:r>
              <a:rPr spc="-5" dirty="0"/>
              <a:t>captions.</a:t>
            </a:r>
          </a:p>
          <a:p>
            <a:pPr marL="12700">
              <a:lnSpc>
                <a:spcPts val="5235"/>
              </a:lnSpc>
              <a:spcBef>
                <a:spcPts val="615"/>
              </a:spcBef>
            </a:pPr>
            <a:r>
              <a:rPr sz="4400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</a:rPr>
              <a:t>Proposed</a:t>
            </a:r>
            <a:r>
              <a:rPr sz="4400" u="heavy" spc="-3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</a:rPr>
              <a:t> </a:t>
            </a:r>
            <a:r>
              <a:rPr sz="4400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</a:rPr>
              <a:t>System</a:t>
            </a:r>
            <a:r>
              <a:rPr sz="4400" u="heavy" spc="-3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</a:rPr>
              <a:t> </a:t>
            </a:r>
            <a:r>
              <a:rPr sz="4400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</a:rPr>
              <a:t>:</a:t>
            </a:r>
            <a:endParaRPr sz="4400"/>
          </a:p>
          <a:p>
            <a:pPr marL="1490980" indent="-381635">
              <a:lnSpc>
                <a:spcPts val="2835"/>
              </a:lnSpc>
              <a:buFont typeface="Microsoft Sans Serif"/>
              <a:buChar char="●"/>
              <a:tabLst>
                <a:tab pos="1490980" algn="l"/>
                <a:tab pos="1491615" algn="l"/>
                <a:tab pos="2193925" algn="l"/>
                <a:tab pos="3641090" algn="l"/>
                <a:tab pos="4713605" algn="l"/>
                <a:tab pos="5450205" algn="l"/>
                <a:tab pos="6254115" algn="l"/>
                <a:tab pos="7530465" algn="l"/>
                <a:tab pos="8825230" algn="l"/>
                <a:tab pos="9272905" algn="l"/>
                <a:tab pos="10466705" algn="l"/>
              </a:tabLst>
            </a:pPr>
            <a:r>
              <a:rPr dirty="0"/>
              <a:t>The	</a:t>
            </a:r>
            <a:r>
              <a:rPr spc="-5" dirty="0"/>
              <a:t>suggested	system	uses	deep	learning	methods	</a:t>
            </a:r>
            <a:r>
              <a:rPr dirty="0"/>
              <a:t>to	provide	</a:t>
            </a:r>
            <a:r>
              <a:rPr spc="-5" dirty="0"/>
              <a:t>an</a:t>
            </a:r>
          </a:p>
          <a:p>
            <a:pPr marL="1490980">
              <a:lnSpc>
                <a:spcPct val="100000"/>
              </a:lnSpc>
              <a:spcBef>
                <a:spcPts val="434"/>
              </a:spcBef>
            </a:pPr>
            <a:r>
              <a:rPr spc="-10" dirty="0"/>
              <a:t>improved</a:t>
            </a:r>
            <a:r>
              <a:rPr spc="10" dirty="0"/>
              <a:t> </a:t>
            </a:r>
            <a:r>
              <a:rPr spc="-5" dirty="0"/>
              <a:t>picture</a:t>
            </a:r>
            <a:r>
              <a:rPr spc="20" dirty="0"/>
              <a:t> </a:t>
            </a:r>
            <a:r>
              <a:rPr spc="-5" dirty="0"/>
              <a:t>caption</a:t>
            </a:r>
            <a:r>
              <a:rPr spc="10" dirty="0"/>
              <a:t> </a:t>
            </a:r>
            <a:r>
              <a:rPr spc="-5" dirty="0"/>
              <a:t>generator,</a:t>
            </a:r>
            <a:r>
              <a:rPr spc="10" dirty="0"/>
              <a:t> </a:t>
            </a:r>
            <a:r>
              <a:rPr spc="-5" dirty="0"/>
              <a:t>especially</a:t>
            </a:r>
            <a:r>
              <a:rPr spc="5" dirty="0"/>
              <a:t> </a:t>
            </a:r>
            <a:r>
              <a:rPr spc="-5" dirty="0"/>
              <a:t>CNNs</a:t>
            </a:r>
            <a:r>
              <a:rPr spc="10" dirty="0"/>
              <a:t> </a:t>
            </a:r>
            <a:r>
              <a:rPr dirty="0"/>
              <a:t>and</a:t>
            </a:r>
            <a:r>
              <a:rPr spc="15" dirty="0"/>
              <a:t> </a:t>
            </a:r>
            <a:r>
              <a:rPr spc="-5" dirty="0"/>
              <a:t>LSTMs.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50"/>
          </a:p>
          <a:p>
            <a:pPr marL="1490980" indent="-381635">
              <a:lnSpc>
                <a:spcPct val="100000"/>
              </a:lnSpc>
              <a:buFont typeface="Microsoft Sans Serif"/>
              <a:buChar char="●"/>
              <a:tabLst>
                <a:tab pos="1490980" algn="l"/>
                <a:tab pos="1491615" algn="l"/>
              </a:tabLst>
            </a:pPr>
            <a:r>
              <a:rPr spc="-5" dirty="0"/>
              <a:t>capture</a:t>
            </a:r>
            <a:r>
              <a:rPr spc="210" dirty="0"/>
              <a:t> </a:t>
            </a:r>
            <a:r>
              <a:rPr spc="-5" dirty="0"/>
              <a:t>the</a:t>
            </a:r>
            <a:r>
              <a:rPr spc="215" dirty="0"/>
              <a:t> </a:t>
            </a:r>
            <a:r>
              <a:rPr spc="-5" dirty="0"/>
              <a:t>essence</a:t>
            </a:r>
            <a:r>
              <a:rPr spc="210" dirty="0"/>
              <a:t> </a:t>
            </a:r>
            <a:r>
              <a:rPr dirty="0"/>
              <a:t>of</a:t>
            </a:r>
            <a:r>
              <a:rPr spc="235" dirty="0"/>
              <a:t> </a:t>
            </a:r>
            <a:r>
              <a:rPr dirty="0"/>
              <a:t>photos</a:t>
            </a:r>
            <a:r>
              <a:rPr spc="215" dirty="0"/>
              <a:t> </a:t>
            </a:r>
            <a:r>
              <a:rPr spc="-10" dirty="0"/>
              <a:t>and</a:t>
            </a:r>
            <a:r>
              <a:rPr spc="235" dirty="0"/>
              <a:t> </a:t>
            </a:r>
            <a:r>
              <a:rPr spc="-10" dirty="0"/>
              <a:t>transmit</a:t>
            </a:r>
            <a:r>
              <a:rPr spc="220" dirty="0"/>
              <a:t> </a:t>
            </a:r>
            <a:r>
              <a:rPr spc="-5" dirty="0"/>
              <a:t>meaningful</a:t>
            </a:r>
            <a:r>
              <a:rPr spc="204" dirty="0"/>
              <a:t> </a:t>
            </a:r>
            <a:r>
              <a:rPr spc="-5" dirty="0"/>
              <a:t>descriptions</a:t>
            </a:r>
            <a:r>
              <a:rPr spc="225" dirty="0"/>
              <a:t> </a:t>
            </a:r>
            <a:r>
              <a:rPr spc="-15" dirty="0"/>
              <a:t>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61965" y="4854320"/>
            <a:ext cx="1226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0" dirty="0">
                <a:latin typeface="Times New Roman"/>
                <a:cs typeface="Times New Roman"/>
              </a:rPr>
              <a:t>cc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65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10" dirty="0">
                <a:latin typeface="Times New Roman"/>
                <a:cs typeface="Times New Roman"/>
              </a:rPr>
              <a:t>t</a:t>
            </a:r>
            <a:r>
              <a:rPr sz="2400" b="1" spc="-1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,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7857" y="4799126"/>
            <a:ext cx="7886065" cy="1120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  <a:tabLst>
                <a:tab pos="981075" algn="l"/>
                <a:tab pos="1480185" algn="l"/>
                <a:tab pos="2722880" algn="l"/>
                <a:tab pos="4053204" algn="l"/>
                <a:tab pos="4820920" algn="l"/>
                <a:tab pos="5488305" algn="l"/>
                <a:tab pos="6407785" algn="l"/>
              </a:tabLst>
            </a:pPr>
            <a:r>
              <a:rPr sz="2400" b="1" dirty="0">
                <a:latin typeface="Times New Roman"/>
                <a:cs typeface="Times New Roman"/>
              </a:rPr>
              <a:t>o</a:t>
            </a:r>
            <a:r>
              <a:rPr sz="2400" b="1" spc="-10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d</a:t>
            </a:r>
            <a:r>
              <a:rPr sz="2400" b="1" spc="-1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r	to	p</a:t>
            </a:r>
            <a:r>
              <a:rPr sz="2400" b="1" spc="-10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ovi</a:t>
            </a:r>
            <a:r>
              <a:rPr sz="2400" b="1" spc="10" dirty="0">
                <a:latin typeface="Times New Roman"/>
                <a:cs typeface="Times New Roman"/>
              </a:rPr>
              <a:t>d</a:t>
            </a:r>
            <a:r>
              <a:rPr sz="2400" b="1" dirty="0">
                <a:latin typeface="Times New Roman"/>
                <a:cs typeface="Times New Roman"/>
              </a:rPr>
              <a:t>e	</a:t>
            </a:r>
            <a:r>
              <a:rPr sz="2400" b="1" spc="-10" dirty="0">
                <a:latin typeface="Times New Roman"/>
                <a:cs typeface="Times New Roman"/>
              </a:rPr>
              <a:t>c</a:t>
            </a:r>
            <a:r>
              <a:rPr sz="2400" b="1" spc="20" dirty="0">
                <a:latin typeface="Times New Roman"/>
                <a:cs typeface="Times New Roman"/>
              </a:rPr>
              <a:t>a</a:t>
            </a:r>
            <a:r>
              <a:rPr sz="2400" b="1" dirty="0">
                <a:latin typeface="Times New Roman"/>
                <a:cs typeface="Times New Roman"/>
              </a:rPr>
              <a:t>p</a:t>
            </a:r>
            <a:r>
              <a:rPr sz="2400" b="1" spc="-5" dirty="0">
                <a:latin typeface="Times New Roman"/>
                <a:cs typeface="Times New Roman"/>
              </a:rPr>
              <a:t>tions</a:t>
            </a:r>
            <a:r>
              <a:rPr sz="2400" b="1" dirty="0">
                <a:latin typeface="Times New Roman"/>
                <a:cs typeface="Times New Roman"/>
              </a:rPr>
              <a:t>	that	a</a:t>
            </a:r>
            <a:r>
              <a:rPr sz="2400" b="1" spc="-10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e	</a:t>
            </a:r>
            <a:r>
              <a:rPr sz="2400" b="1" spc="-35" dirty="0">
                <a:latin typeface="Times New Roman"/>
                <a:cs typeface="Times New Roman"/>
              </a:rPr>
              <a:t>m</a:t>
            </a:r>
            <a:r>
              <a:rPr sz="2400" b="1" spc="20" dirty="0">
                <a:latin typeface="Times New Roman"/>
                <a:cs typeface="Times New Roman"/>
              </a:rPr>
              <a:t>o</a:t>
            </a:r>
            <a:r>
              <a:rPr sz="2400" b="1" spc="10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e	</a:t>
            </a: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spc="5" dirty="0">
                <a:latin typeface="Times New Roman"/>
                <a:cs typeface="Times New Roman"/>
              </a:rPr>
              <a:t>n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20" dirty="0">
                <a:latin typeface="Times New Roman"/>
                <a:cs typeface="Times New Roman"/>
              </a:rPr>
              <a:t>e</a:t>
            </a:r>
            <a:r>
              <a:rPr sz="2400" b="1" spc="-10" dirty="0">
                <a:latin typeface="Times New Roman"/>
                <a:cs typeface="Times New Roman"/>
              </a:rPr>
              <a:t>re</a:t>
            </a:r>
            <a:r>
              <a:rPr sz="2400" b="1" spc="15" dirty="0">
                <a:latin typeface="Times New Roman"/>
                <a:cs typeface="Times New Roman"/>
              </a:rPr>
              <a:t>s</a:t>
            </a:r>
            <a:r>
              <a:rPr sz="2400" b="1" spc="-5" dirty="0">
                <a:latin typeface="Times New Roman"/>
                <a:cs typeface="Times New Roman"/>
              </a:rPr>
              <a:t>tin</a:t>
            </a:r>
            <a:r>
              <a:rPr sz="2400" b="1" dirty="0">
                <a:latin typeface="Times New Roman"/>
                <a:cs typeface="Times New Roman"/>
              </a:rPr>
              <a:t>g,  </a:t>
            </a:r>
            <a:r>
              <a:rPr sz="2400" b="1" spc="-5" dirty="0">
                <a:latin typeface="Times New Roman"/>
                <a:cs typeface="Times New Roman"/>
              </a:rPr>
              <a:t>contextually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relevant,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and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linguistically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coherent.</a:t>
            </a:r>
            <a:endParaRPr sz="240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spcBef>
                <a:spcPts val="550"/>
              </a:spcBef>
            </a:pPr>
            <a:r>
              <a:rPr sz="1200" dirty="0">
                <a:solidFill>
                  <a:srgbClr val="868686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5044947"/>
            <a:ext cx="285750" cy="1813560"/>
          </a:xfrm>
          <a:custGeom>
            <a:avLst/>
            <a:gdLst/>
            <a:ahLst/>
            <a:cxnLst/>
            <a:rect l="l" t="t" r="r" b="b"/>
            <a:pathLst>
              <a:path w="285750" h="1813559">
                <a:moveTo>
                  <a:pt x="0" y="0"/>
                </a:moveTo>
                <a:lnTo>
                  <a:pt x="0" y="1813048"/>
                </a:lnTo>
                <a:lnTo>
                  <a:pt x="285653" y="1813048"/>
                </a:lnTo>
                <a:lnTo>
                  <a:pt x="0" y="0"/>
                </a:lnTo>
                <a:close/>
              </a:path>
            </a:pathLst>
          </a:custGeom>
          <a:solidFill>
            <a:srgbClr val="90C224">
              <a:alpha val="8470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330066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5">
                <a:moveTo>
                  <a:pt x="0" y="0"/>
                </a:moveTo>
                <a:lnTo>
                  <a:pt x="0" y="2845384"/>
                </a:lnTo>
                <a:lnTo>
                  <a:pt x="448309" y="2845384"/>
                </a:lnTo>
                <a:lnTo>
                  <a:pt x="0" y="0"/>
                </a:lnTo>
                <a:close/>
              </a:path>
            </a:pathLst>
          </a:custGeom>
          <a:solidFill>
            <a:srgbClr val="90C224">
              <a:alpha val="8470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2049"/>
            <a:ext cx="250444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Obje</a:t>
            </a:r>
            <a:r>
              <a:rPr spc="-25" dirty="0"/>
              <a:t>c</a:t>
            </a:r>
            <a:r>
              <a:rPr spc="-5" dirty="0"/>
              <a:t>ti</a:t>
            </a:r>
            <a:r>
              <a:rPr dirty="0"/>
              <a:t>v</a:t>
            </a:r>
            <a:r>
              <a:rPr spc="-5" dirty="0"/>
              <a:t>e: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12138" y="1719453"/>
            <a:ext cx="9518015" cy="202882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marR="5080" indent="-229235">
              <a:lnSpc>
                <a:spcPts val="2760"/>
              </a:lnSpc>
              <a:spcBef>
                <a:spcPts val="290"/>
              </a:spcBef>
              <a:buFont typeface="Symbol"/>
              <a:buChar char=""/>
              <a:tabLst>
                <a:tab pos="241935" algn="l"/>
              </a:tabLst>
            </a:pP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project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aims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work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on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one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of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ways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context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photograph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simple</a:t>
            </a:r>
            <a:r>
              <a:rPr sz="2400" b="1" dirty="0">
                <a:latin typeface="Times New Roman"/>
                <a:cs typeface="Times New Roman"/>
              </a:rPr>
              <a:t> English </a:t>
            </a:r>
            <a:r>
              <a:rPr sz="2400" b="1" spc="-5" dirty="0">
                <a:latin typeface="Times New Roman"/>
                <a:cs typeface="Times New Roman"/>
              </a:rPr>
              <a:t>sentences</a:t>
            </a:r>
            <a:r>
              <a:rPr sz="2400" b="1" dirty="0">
                <a:latin typeface="Times New Roman"/>
                <a:cs typeface="Times New Roman"/>
              </a:rPr>
              <a:t> using </a:t>
            </a:r>
            <a:r>
              <a:rPr sz="2400" b="1" spc="-10" dirty="0">
                <a:latin typeface="Times New Roman"/>
                <a:cs typeface="Times New Roman"/>
              </a:rPr>
              <a:t>Deep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Learning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(DL).</a:t>
            </a:r>
            <a:endParaRPr sz="2400" dirty="0">
              <a:latin typeface="Times New Roman"/>
              <a:cs typeface="Times New Roman"/>
            </a:endParaRPr>
          </a:p>
          <a:p>
            <a:pPr marL="400050" marR="2345690" lvl="1" indent="-228600">
              <a:lnSpc>
                <a:spcPct val="158400"/>
              </a:lnSpc>
              <a:spcBef>
                <a:spcPts val="940"/>
              </a:spcBef>
              <a:buClr>
                <a:srgbClr val="3D3D3D"/>
              </a:buClr>
              <a:buSzPct val="104166"/>
              <a:buFont typeface="Microsoft Sans Serif"/>
              <a:buChar char="●"/>
              <a:tabLst>
                <a:tab pos="400685" algn="l"/>
              </a:tabLst>
            </a:pP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need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 </a:t>
            </a:r>
            <a:r>
              <a:rPr sz="2400" b="1" spc="-5" dirty="0">
                <a:latin typeface="Times New Roman"/>
                <a:cs typeface="Times New Roman"/>
              </a:rPr>
              <a:t>use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CNN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and </a:t>
            </a:r>
            <a:r>
              <a:rPr sz="2400" b="1" spc="-5" dirty="0">
                <a:latin typeface="Times New Roman"/>
                <a:cs typeface="Times New Roman"/>
              </a:rPr>
              <a:t>LSTM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instead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of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working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with </a:t>
            </a:r>
            <a:r>
              <a:rPr sz="2400" b="1" spc="-10" dirty="0" smtClean="0">
                <a:latin typeface="Times New Roman"/>
                <a:cs typeface="Times New Roman"/>
              </a:rPr>
              <a:t>RNN</a:t>
            </a:r>
            <a:r>
              <a:rPr lang="en-US" sz="2400" b="1" spc="-10" dirty="0" smtClean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72621" y="4488307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68686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084" y="185369"/>
            <a:ext cx="7860742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-5" dirty="0" smtClean="0"/>
              <a:t>SOFTWARE</a:t>
            </a:r>
            <a:r>
              <a:rPr u="none" spc="-25" dirty="0" smtClean="0"/>
              <a:t> </a:t>
            </a:r>
            <a:r>
              <a:rPr u="none" spc="-5" dirty="0"/>
              <a:t>/</a:t>
            </a:r>
            <a:r>
              <a:rPr u="none" spc="-25" dirty="0"/>
              <a:t> </a:t>
            </a:r>
            <a:r>
              <a:rPr u="none" spc="-5" dirty="0"/>
              <a:t>HARDWARE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062651"/>
          </a:xfrm>
        </p:spPr>
        <p:txBody>
          <a:bodyPr/>
          <a:lstStyle/>
          <a:p>
            <a:r>
              <a:rPr lang="en-US" dirty="0" smtClean="0"/>
              <a:t>SOFTWARE :</a:t>
            </a:r>
          </a:p>
          <a:p>
            <a:endParaRPr lang="en-US" dirty="0" smtClean="0"/>
          </a:p>
          <a:p>
            <a:r>
              <a:rPr lang="en-US" dirty="0" smtClean="0"/>
              <a:t>Front End : </a:t>
            </a:r>
            <a:r>
              <a:rPr lang="en-US" b="0" dirty="0" smtClean="0"/>
              <a:t>Python</a:t>
            </a:r>
          </a:p>
          <a:p>
            <a:endParaRPr lang="en-US" dirty="0" smtClean="0"/>
          </a:p>
          <a:p>
            <a:r>
              <a:rPr lang="en-US" dirty="0" smtClean="0"/>
              <a:t>Back End  : </a:t>
            </a:r>
            <a:r>
              <a:rPr lang="en-US" b="0" dirty="0" smtClean="0"/>
              <a:t>My </a:t>
            </a:r>
            <a:r>
              <a:rPr lang="en-US" b="0" dirty="0" err="1" smtClean="0"/>
              <a:t>Sql</a:t>
            </a:r>
            <a:endParaRPr lang="en-US" b="0" dirty="0" smtClean="0"/>
          </a:p>
          <a:p>
            <a:endParaRPr lang="en-US" dirty="0" smtClean="0"/>
          </a:p>
          <a:p>
            <a:r>
              <a:rPr lang="en-US" dirty="0" smtClean="0"/>
              <a:t>Tool 	       : </a:t>
            </a:r>
            <a:r>
              <a:rPr lang="en-US" b="0" dirty="0" smtClean="0"/>
              <a:t>Python 3.7</a:t>
            </a:r>
          </a:p>
          <a:p>
            <a:endParaRPr lang="en-US" dirty="0" smtClean="0"/>
          </a:p>
          <a:p>
            <a:r>
              <a:rPr lang="en-US" dirty="0" smtClean="0"/>
              <a:t>IDE	       : </a:t>
            </a:r>
            <a:r>
              <a:rPr lang="en-US" b="0" dirty="0" err="1" smtClean="0"/>
              <a:t>Pycharm</a:t>
            </a:r>
            <a:r>
              <a:rPr lang="en-US" b="0" dirty="0" smtClean="0"/>
              <a:t> 2019.3</a:t>
            </a:r>
          </a:p>
          <a:p>
            <a:endParaRPr lang="en-US" dirty="0" smtClean="0"/>
          </a:p>
          <a:p>
            <a:r>
              <a:rPr lang="en-US" dirty="0" smtClean="0"/>
              <a:t>OS 	       : </a:t>
            </a:r>
            <a:r>
              <a:rPr lang="en-US" b="0" dirty="0" smtClean="0"/>
              <a:t>64bit Windows 10/11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>
          <a:xfrm>
            <a:off x="5024430" y="1571612"/>
            <a:ext cx="6500858" cy="3693319"/>
          </a:xfrm>
        </p:spPr>
        <p:txBody>
          <a:bodyPr/>
          <a:lstStyle/>
          <a:p>
            <a:r>
              <a:rPr lang="en-US" dirty="0" smtClean="0"/>
              <a:t>HARDWARE 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CPU TYPE       : </a:t>
            </a:r>
            <a:r>
              <a:rPr lang="en-US" b="0" dirty="0" smtClean="0"/>
              <a:t>Intel / </a:t>
            </a:r>
            <a:r>
              <a:rPr lang="en-US" b="0" dirty="0" err="1" smtClean="0"/>
              <a:t>Amd</a:t>
            </a:r>
            <a:r>
              <a:rPr lang="en-US" b="0" dirty="0" smtClean="0"/>
              <a:t> *64bit With 2  Core</a:t>
            </a:r>
          </a:p>
          <a:p>
            <a:endParaRPr lang="en-US" dirty="0" smtClean="0"/>
          </a:p>
          <a:p>
            <a:r>
              <a:rPr lang="en-US" dirty="0" smtClean="0"/>
              <a:t>CLOCK SPEED :</a:t>
            </a:r>
            <a:r>
              <a:rPr lang="en-US" b="0" dirty="0" smtClean="0"/>
              <a:t> 2 GHZ &amp; Above</a:t>
            </a:r>
          </a:p>
          <a:p>
            <a:endParaRPr lang="en-US" dirty="0" smtClean="0"/>
          </a:p>
          <a:p>
            <a:r>
              <a:rPr lang="en-US" dirty="0" smtClean="0"/>
              <a:t>         RAM           : </a:t>
            </a:r>
            <a:r>
              <a:rPr lang="en-US" b="0" dirty="0" smtClean="0"/>
              <a:t>8 / 16 GB</a:t>
            </a:r>
          </a:p>
          <a:p>
            <a:endParaRPr lang="en-US" dirty="0" smtClean="0"/>
          </a:p>
          <a:p>
            <a:r>
              <a:rPr lang="en-US" dirty="0" smtClean="0"/>
              <a:t>DISK SPACE      : </a:t>
            </a:r>
            <a:r>
              <a:rPr lang="en-US" b="0" dirty="0" smtClean="0"/>
              <a:t>20 GB /Above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45720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lang="en-US" sz="2400" b="1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54" y="1071546"/>
            <a:ext cx="7500990" cy="502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0106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084" y="93929"/>
            <a:ext cx="257048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25" dirty="0">
                <a:latin typeface="Arial"/>
                <a:cs typeface="Arial"/>
              </a:rPr>
              <a:t>Algorithm: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13430" y="1429892"/>
            <a:ext cx="4281170" cy="974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Symbol"/>
              <a:buChar char=""/>
              <a:tabLst>
                <a:tab pos="241935" algn="l"/>
              </a:tabLst>
            </a:pPr>
            <a:r>
              <a:rPr sz="2400" b="1" dirty="0">
                <a:latin typeface="Times New Roman"/>
                <a:cs typeface="Times New Roman"/>
              </a:rPr>
              <a:t>Convolutional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Neural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Network</a:t>
            </a:r>
            <a:endParaRPr sz="24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705"/>
              </a:spcBef>
              <a:buFont typeface="Symbol"/>
              <a:buChar char=""/>
              <a:tabLst>
                <a:tab pos="241935" algn="l"/>
              </a:tabLst>
            </a:pPr>
            <a:r>
              <a:rPr sz="2400" b="1" dirty="0">
                <a:latin typeface="Times New Roman"/>
                <a:cs typeface="Times New Roman"/>
              </a:rPr>
              <a:t>Long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Short-Term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Memory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892" y="3527501"/>
            <a:ext cx="23209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1" spc="-275" dirty="0">
                <a:solidFill>
                  <a:srgbClr val="001F5F"/>
                </a:solidFill>
                <a:latin typeface="Arial"/>
                <a:cs typeface="Arial"/>
              </a:rPr>
              <a:t>L</a:t>
            </a:r>
            <a:r>
              <a:rPr sz="4400" b="1" spc="-130" dirty="0">
                <a:solidFill>
                  <a:srgbClr val="001F5F"/>
                </a:solidFill>
                <a:latin typeface="Arial"/>
                <a:cs typeface="Arial"/>
              </a:rPr>
              <a:t>i</a:t>
            </a:r>
            <a:r>
              <a:rPr sz="4400" b="1" spc="-265" dirty="0">
                <a:solidFill>
                  <a:srgbClr val="001F5F"/>
                </a:solidFill>
                <a:latin typeface="Arial"/>
                <a:cs typeface="Arial"/>
              </a:rPr>
              <a:t>b</a:t>
            </a:r>
            <a:r>
              <a:rPr sz="4400" b="1" spc="-180" dirty="0">
                <a:solidFill>
                  <a:srgbClr val="001F5F"/>
                </a:solidFill>
                <a:latin typeface="Arial"/>
                <a:cs typeface="Arial"/>
              </a:rPr>
              <a:t>r</a:t>
            </a:r>
            <a:r>
              <a:rPr sz="4400" b="1" spc="-245" dirty="0">
                <a:solidFill>
                  <a:srgbClr val="001F5F"/>
                </a:solidFill>
                <a:latin typeface="Arial"/>
                <a:cs typeface="Arial"/>
              </a:rPr>
              <a:t>a</a:t>
            </a:r>
            <a:r>
              <a:rPr sz="4400" b="1" spc="-155" dirty="0">
                <a:solidFill>
                  <a:srgbClr val="001F5F"/>
                </a:solidFill>
                <a:latin typeface="Arial"/>
                <a:cs typeface="Arial"/>
              </a:rPr>
              <a:t>ri</a:t>
            </a:r>
            <a:r>
              <a:rPr sz="4400" b="1" spc="-240" dirty="0">
                <a:solidFill>
                  <a:srgbClr val="001F5F"/>
                </a:solidFill>
                <a:latin typeface="Arial"/>
                <a:cs typeface="Arial"/>
              </a:rPr>
              <a:t>e</a:t>
            </a:r>
            <a:r>
              <a:rPr sz="4400" b="1" spc="-220" dirty="0">
                <a:solidFill>
                  <a:srgbClr val="001F5F"/>
                </a:solidFill>
                <a:latin typeface="Arial"/>
                <a:cs typeface="Arial"/>
              </a:rPr>
              <a:t>s</a:t>
            </a:r>
            <a:r>
              <a:rPr sz="4400" b="1" spc="-155" dirty="0">
                <a:solidFill>
                  <a:srgbClr val="001F5F"/>
                </a:solidFill>
                <a:latin typeface="Arial"/>
                <a:cs typeface="Arial"/>
              </a:rPr>
              <a:t>:</a:t>
            </a:r>
            <a:endParaRPr sz="4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383" y="4128770"/>
            <a:ext cx="2433320" cy="55244"/>
          </a:xfrm>
          <a:custGeom>
            <a:avLst/>
            <a:gdLst/>
            <a:ahLst/>
            <a:cxnLst/>
            <a:rect l="l" t="t" r="r" b="b"/>
            <a:pathLst>
              <a:path w="2433320" h="55245">
                <a:moveTo>
                  <a:pt x="2432939" y="0"/>
                </a:moveTo>
                <a:lnTo>
                  <a:pt x="0" y="0"/>
                </a:lnTo>
                <a:lnTo>
                  <a:pt x="0" y="54863"/>
                </a:lnTo>
                <a:lnTo>
                  <a:pt x="2432939" y="54863"/>
                </a:lnTo>
                <a:lnTo>
                  <a:pt x="2432939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71800" y="4801783"/>
            <a:ext cx="1807845" cy="184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  <a:buFont typeface="Microsoft Sans Serif"/>
              <a:buChar char="●"/>
            </a:pPr>
            <a:r>
              <a:rPr lang="en-US" sz="2300" dirty="0" smtClean="0">
                <a:latin typeface="Times New Roman"/>
                <a:cs typeface="Times New Roman"/>
              </a:rPr>
              <a:t> </a:t>
            </a:r>
            <a:r>
              <a:rPr lang="en-US" sz="2400" b="1" dirty="0" err="1" smtClean="0">
                <a:latin typeface="Times New Roman"/>
                <a:cs typeface="Times New Roman"/>
              </a:rPr>
              <a:t>keras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icrosoft Sans Serif"/>
              <a:buChar char="●"/>
            </a:pPr>
            <a:endParaRPr sz="2400" b="1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91666"/>
              <a:buFont typeface="Microsoft Sans Serif"/>
              <a:buChar char="●"/>
              <a:tabLst>
                <a:tab pos="241300" algn="l"/>
              </a:tabLst>
            </a:pPr>
            <a:r>
              <a:rPr sz="2400" b="1" spc="-10" dirty="0" err="1" smtClean="0">
                <a:latin typeface="Times New Roman"/>
                <a:cs typeface="Times New Roman"/>
              </a:rPr>
              <a:t>NumPy</a:t>
            </a:r>
            <a:endParaRPr lang="en-US" sz="2400" b="1" spc="-10" dirty="0" smtClean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91666"/>
              <a:buFont typeface="Microsoft Sans Serif"/>
              <a:buChar char="●"/>
              <a:tabLst>
                <a:tab pos="241300" algn="l"/>
              </a:tabLst>
            </a:pPr>
            <a:endParaRPr sz="23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91666"/>
              <a:buFont typeface="Microsoft Sans Serif"/>
              <a:buChar char="●"/>
              <a:tabLst>
                <a:tab pos="241300" algn="l"/>
              </a:tabLst>
            </a:pP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1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n</a:t>
            </a:r>
            <a:r>
              <a:rPr sz="2400" b="1" spc="-5" dirty="0">
                <a:latin typeface="Times New Roman"/>
                <a:cs typeface="Times New Roman"/>
              </a:rPr>
              <a:t>so</a:t>
            </a:r>
            <a:r>
              <a:rPr sz="2400" b="1" spc="-15" dirty="0">
                <a:latin typeface="Times New Roman"/>
                <a:cs typeface="Times New Roman"/>
              </a:rPr>
              <a:t>r</a:t>
            </a:r>
            <a:r>
              <a:rPr sz="2400" b="1" spc="-30" dirty="0">
                <a:latin typeface="Times New Roman"/>
                <a:cs typeface="Times New Roman"/>
              </a:rPr>
              <a:t>F</a:t>
            </a:r>
            <a:r>
              <a:rPr sz="2400" b="1" spc="-5" dirty="0">
                <a:latin typeface="Times New Roman"/>
                <a:cs typeface="Times New Roman"/>
              </a:rPr>
              <a:t>low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866133"/>
            <a:ext cx="448309" cy="2992120"/>
          </a:xfrm>
          <a:custGeom>
            <a:avLst/>
            <a:gdLst/>
            <a:ahLst/>
            <a:cxnLst/>
            <a:rect l="l" t="t" r="r" b="b"/>
            <a:pathLst>
              <a:path w="448309" h="2992120">
                <a:moveTo>
                  <a:pt x="448310" y="2845485"/>
                </a:moveTo>
                <a:lnTo>
                  <a:pt x="0" y="0"/>
                </a:lnTo>
                <a:lnTo>
                  <a:pt x="0" y="1313180"/>
                </a:lnTo>
                <a:lnTo>
                  <a:pt x="0" y="2845485"/>
                </a:lnTo>
                <a:lnTo>
                  <a:pt x="0" y="2991866"/>
                </a:lnTo>
                <a:lnTo>
                  <a:pt x="264477" y="2991866"/>
                </a:lnTo>
                <a:lnTo>
                  <a:pt x="241414" y="2845485"/>
                </a:lnTo>
                <a:lnTo>
                  <a:pt x="448310" y="2845485"/>
                </a:lnTo>
                <a:close/>
              </a:path>
            </a:pathLst>
          </a:custGeom>
          <a:solidFill>
            <a:srgbClr val="90C224">
              <a:alpha val="8470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84" y="185369"/>
            <a:ext cx="4026916" cy="805231"/>
          </a:xfrm>
        </p:spPr>
        <p:txBody>
          <a:bodyPr/>
          <a:lstStyle/>
          <a:p>
            <a:r>
              <a:rPr lang="en-US" b="0" dirty="0"/>
              <a:t>TENSORFLOW: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323" y="1600200"/>
            <a:ext cx="10812780" cy="406265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0" dirty="0" smtClean="0"/>
              <a:t>  Tensor </a:t>
            </a:r>
            <a:r>
              <a:rPr lang="en-US" b="0" dirty="0"/>
              <a:t>flow is an open source library for numerical computation and large-scale </a:t>
            </a:r>
            <a:r>
              <a:rPr lang="en-US" b="0" dirty="0" smtClean="0"/>
              <a:t>           machine </a:t>
            </a:r>
            <a:r>
              <a:rPr lang="en-US" b="0" dirty="0"/>
              <a:t>learning.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b="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0" dirty="0" smtClean="0"/>
              <a:t>   It bundles together a slew of machine learning and deep learning models and algorithms makes them useful by way of a common metaphor.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b="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0" dirty="0" smtClean="0"/>
              <a:t>   It can be used across a range of tasks but has a particular focus on training and interference of deep neural networks.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b="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0" dirty="0" smtClean="0"/>
              <a:t>   Tensor </a:t>
            </a:r>
            <a:r>
              <a:rPr lang="en-US" b="0" dirty="0"/>
              <a:t>flow is a symbolic math library based on data flow and differentiable programming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320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545</Words>
  <Application>Microsoft Office PowerPoint</Application>
  <PresentationFormat>Custom</PresentationFormat>
  <Paragraphs>100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EXCEL ENGINEERING COLLEGE(AUTONOMOUS)</vt:lpstr>
      <vt:lpstr>Introduction:</vt:lpstr>
      <vt:lpstr>Literature Survey:</vt:lpstr>
      <vt:lpstr>Existing System:</vt:lpstr>
      <vt:lpstr>Objective:</vt:lpstr>
      <vt:lpstr>SOFTWARE / HARDWARE</vt:lpstr>
      <vt:lpstr>Slide 7</vt:lpstr>
      <vt:lpstr>Algorithm:</vt:lpstr>
      <vt:lpstr>TENSORFLOW: </vt:lpstr>
      <vt:lpstr>KERAS: </vt:lpstr>
      <vt:lpstr>IMPLEMENTATION: </vt:lpstr>
      <vt:lpstr>MODEL :1</vt:lpstr>
      <vt:lpstr>MODEL:2 </vt:lpstr>
      <vt:lpstr>MODEL:3</vt:lpstr>
      <vt:lpstr>MODEL:4</vt:lpstr>
      <vt:lpstr>MODEL:5</vt:lpstr>
      <vt:lpstr>MODEL:6</vt:lpstr>
      <vt:lpstr>MODEL:7</vt:lpstr>
      <vt:lpstr>OUTPUT:</vt:lpstr>
      <vt:lpstr>Scope: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ENGINEERING COLLEGE(AUTONOMOUS)  DEPARTMENT OF COMPUTER SCIENCE &amp; ENGINEERING  “FAKE SOCIAL MEDIA PROFILE DETECTION AND REPORTING”</dc:title>
  <dc:creator>V2029</dc:creator>
  <cp:lastModifiedBy>Student</cp:lastModifiedBy>
  <cp:revision>11</cp:revision>
  <dcterms:created xsi:type="dcterms:W3CDTF">2024-02-23T04:00:42Z</dcterms:created>
  <dcterms:modified xsi:type="dcterms:W3CDTF">2024-03-27T04:49:12Z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2024-02-23T00:00:00Z</vt:filetime>
  </property>
  <property fmtid="{D5CDD505-2E9C-101B-9397-08002B2CF9AE}" pid="3" name="Creator">
    <vt:lpwstr>Microsoft® Word 2016</vt:lpwstr>
  </property>
  <property fmtid="{D5CDD505-2E9C-101B-9397-08002B2CF9AE}" pid="4" name="LastSaved">
    <vt:filetime>2024-02-23T00:00:00Z</vt:filetime>
  </property>
</Properties>
</file>